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388419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1pPr>
    <a:lvl2pPr marL="2194210" algn="l" defTabSz="4388419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2pPr>
    <a:lvl3pPr marL="4388419" algn="l" defTabSz="4388419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3pPr>
    <a:lvl4pPr marL="6582629" algn="l" defTabSz="4388419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4pPr>
    <a:lvl5pPr marL="8776834" algn="l" defTabSz="4388419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5pPr>
    <a:lvl6pPr marL="10971043" algn="l" defTabSz="4388419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6pPr>
    <a:lvl7pPr marL="13165253" algn="l" defTabSz="4388419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7pPr>
    <a:lvl8pPr marL="15359462" algn="l" defTabSz="4388419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8pPr>
    <a:lvl9pPr marL="17553672" algn="l" defTabSz="4388419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79"/>
    <p:restoredTop sz="93625"/>
  </p:normalViewPr>
  <p:slideViewPr>
    <p:cSldViewPr snapToGrid="0" snapToObjects="1" showGuides="1">
      <p:cViewPr varScale="1">
        <p:scale>
          <a:sx n="38" d="100"/>
          <a:sy n="38" d="100"/>
        </p:scale>
        <p:origin x="776" y="264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effectLst/>
              </a:rPr>
              <a:t>LTER </a:t>
            </a:r>
            <a:r>
              <a:rPr lang="en-US" sz="4000" b="0" i="0" baseline="0" dirty="0" smtClean="0">
                <a:effectLst/>
              </a:rPr>
              <a:t>Identification</a:t>
            </a:r>
            <a:r>
              <a:rPr lang="en-US" sz="4000" b="0" i="0" baseline="0" dirty="0">
                <a:effectLst/>
              </a:rPr>
              <a:t> </a:t>
            </a:r>
            <a:r>
              <a:rPr lang="en-US" sz="4000" dirty="0" smtClean="0"/>
              <a:t>Concept </a:t>
            </a:r>
            <a:r>
              <a:rPr lang="en-US" sz="4000" dirty="0"/>
              <a:t>Completeness</a:t>
            </a:r>
          </a:p>
        </c:rich>
      </c:tx>
      <c:layout>
        <c:manualLayout>
          <c:xMode val="edge"/>
          <c:yMode val="edge"/>
          <c:x val="0.23845569139947"/>
          <c:y val="0.045135756746571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964311604959"/>
          <c:y val="0.219455029309437"/>
          <c:w val="0.867981328597017"/>
          <c:h val="0.620062708563029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42044288"/>
        <c:axId val="1422635984"/>
      </c:lineChart>
      <c:catAx>
        <c:axId val="1442044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22635984"/>
        <c:crosses val="autoZero"/>
        <c:auto val="1"/>
        <c:lblAlgn val="ctr"/>
        <c:lblOffset val="100"/>
        <c:noMultiLvlLbl val="0"/>
      </c:catAx>
      <c:valAx>
        <c:axId val="142263598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2044288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effectLst/>
              </a:rPr>
              <a:t>LTER Identification</a:t>
            </a:r>
            <a:r>
              <a:rPr lang="en-US" sz="4000" b="0" i="0" u="none" strike="noStrike" baseline="0" dirty="0" smtClean="0"/>
              <a:t> </a:t>
            </a:r>
            <a:r>
              <a:rPr lang="en-US" sz="4000" dirty="0" smtClean="0"/>
              <a:t>Completeness Distribution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124572511926541"/>
          <c:w val="0.916213742134068"/>
          <c:h val="0.73056539578756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420074000"/>
        <c:axId val="1730028864"/>
      </c:barChart>
      <c:catAx>
        <c:axId val="1420074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0028864"/>
        <c:crosses val="autoZero"/>
        <c:auto val="1"/>
        <c:lblAlgn val="ctr"/>
        <c:lblOffset val="100"/>
        <c:noMultiLvlLbl val="0"/>
      </c:catAx>
      <c:valAx>
        <c:axId val="1730028864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20074000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61167759092042"/>
          <c:y val="0.923253417217661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LTER Collection Heterogeneity</a:t>
            </a:r>
            <a:endParaRPr lang="en-US" sz="4000" dirty="0"/>
          </a:p>
        </c:rich>
      </c:tx>
      <c:layout>
        <c:manualLayout>
          <c:xMode val="edge"/>
          <c:yMode val="edge"/>
          <c:x val="0.33446209420407"/>
          <c:y val="0.07536747315797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0649378576158674"/>
          <c:w val="0.892765198316351"/>
          <c:h val="0.728784614842191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1701069008"/>
        <c:axId val="1701212432"/>
      </c:barChart>
      <c:catAx>
        <c:axId val="1701069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1212432"/>
        <c:crosses val="autoZero"/>
        <c:auto val="1"/>
        <c:lblAlgn val="ctr"/>
        <c:lblOffset val="100"/>
        <c:noMultiLvlLbl val="0"/>
      </c:catAx>
      <c:valAx>
        <c:axId val="17012124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smtClean="0"/>
                  <a:t># Signatures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0233600734582832"/>
              <c:y val="0.1607334417591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1069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effectLst/>
              </a:rPr>
              <a:t>LTER </a:t>
            </a:r>
            <a:r>
              <a:rPr lang="en-US" sz="4000" b="0" i="0" baseline="0" dirty="0">
                <a:effectLst/>
              </a:rPr>
              <a:t>Collection Evolution of LTER Identification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663734740285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251640299239638"/>
                  <c:y val="-0.029219930577558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42246160"/>
        <c:axId val="1442249008"/>
      </c:lineChart>
      <c:catAx>
        <c:axId val="14422461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/>
                  <a:t># </a:t>
                </a:r>
                <a:r>
                  <a:rPr lang="en-US" sz="2400" dirty="0" smtClean="0"/>
                  <a:t>Missing Concepts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466539511877272"/>
              <c:y val="0.9772504056157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2249008"/>
        <c:crosses val="autoZero"/>
        <c:auto val="1"/>
        <c:lblAlgn val="ctr"/>
        <c:lblOffset val="100"/>
        <c:noMultiLvlLbl val="0"/>
      </c:catAx>
      <c:valAx>
        <c:axId val="1442249008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2246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>
                <a:effectLst/>
              </a:rPr>
              <a:t>Theoretical Model of Collection Evolution</a:t>
            </a:r>
            <a:endParaRPr lang="en-US" sz="4000">
              <a:effectLst/>
            </a:endParaRPr>
          </a:p>
        </c:rich>
      </c:tx>
      <c:layout>
        <c:manualLayout>
          <c:xMode val="edge"/>
          <c:yMode val="edge"/>
          <c:x val="0.227102169288861"/>
          <c:y val="0.03999680483750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48126037257816"/>
          <c:y val="0.0197004271603814"/>
          <c:w val="0.859472990323057"/>
          <c:h val="0.879675919671758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865066139476109"/>
                  <c:y val="0.22015445042444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8808459542588"/>
                      <c:h val="0.072547015873328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273.4374999999998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8.544921874999998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0401443133047"/>
                  <c:y val="-0.041772925228585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4.620552062988278</c:v>
                </c:pt>
                <c:pt idx="5">
                  <c:v>14.7857666015625</c:v>
                </c:pt>
                <c:pt idx="6">
                  <c:v>36.96441650390624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43.83748769760128</c:v>
                </c:pt>
                <c:pt idx="9">
                  <c:v>77.93331146240234</c:v>
                </c:pt>
                <c:pt idx="10">
                  <c:v>846.271872520447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42345600"/>
        <c:axId val="1442348992"/>
      </c:lineChart>
      <c:catAx>
        <c:axId val="14423456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>
            <c:manualLayout>
              <c:xMode val="edge"/>
              <c:yMode val="edge"/>
              <c:x val="0.444212071905535"/>
              <c:y val="0.9472853942046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2348992"/>
        <c:crosses val="autoZero"/>
        <c:auto val="1"/>
        <c:lblAlgn val="ctr"/>
        <c:lblOffset val="100"/>
        <c:noMultiLvlLbl val="0"/>
      </c:catAx>
      <c:valAx>
        <c:axId val="1442348992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234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0.93032</cdr:y>
    </cdr:from>
    <cdr:to>
      <cdr:x>0.59984</cdr:x>
      <cdr:y>0.96598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25" y="8496213"/>
          <a:ext cx="3317117" cy="3256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b="0" dirty="0"/>
            <a:t>Concepts missing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0.3907</cdr:x>
      <cdr:y>0.30239</cdr:y>
    </cdr:from>
    <cdr:to>
      <cdr:x>0.64194</cdr:x>
      <cdr:y>0.40786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5963565" y="2983057"/>
          <a:ext cx="3834949" cy="1040477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 dirty="0">
              <a:solidFill>
                <a:schemeClr val="tx1"/>
              </a:solidFill>
            </a:rPr>
            <a:t>Collection </a:t>
          </a:r>
          <a:r>
            <a:rPr lang="en-US" sz="2400" baseline="0" dirty="0">
              <a:solidFill>
                <a:schemeClr val="tx1"/>
              </a:solidFill>
            </a:rPr>
            <a:t>Completeness</a:t>
          </a:r>
          <a:endParaRPr lang="en-US" sz="2400" dirty="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5F1039-B89B-0E4E-BACC-4C2CE72D7D08}" type="datetimeFigureOut">
              <a:rPr lang="en-US" smtClean="0"/>
              <a:t>12/2/16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3641E-19F5-6640-BC1B-9683A1902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23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88419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1pPr>
    <a:lvl2pPr marL="2194210" algn="l" defTabSz="4388419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2pPr>
    <a:lvl3pPr marL="4388419" algn="l" defTabSz="4388419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3pPr>
    <a:lvl4pPr marL="6582629" algn="l" defTabSz="4388419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4pPr>
    <a:lvl5pPr marL="8776834" algn="l" defTabSz="4388419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5pPr>
    <a:lvl6pPr marL="10971043" algn="l" defTabSz="4388419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6pPr>
    <a:lvl7pPr marL="13165253" algn="l" defTabSz="4388419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7pPr>
    <a:lvl8pPr marL="15359462" algn="l" defTabSz="4388419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8pPr>
    <a:lvl9pPr marL="17553672" algn="l" defTabSz="4388419" rtl="0" eaLnBrk="1" latinLnBrk="0" hangingPunct="1">
      <a:defRPr sz="57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3641E-19F5-6640-BC1B-9683A1902A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25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E0D13-7273-B340-9F00-607416DED7C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471D5-582A-544B-9701-E41B069D1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639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1.tiff"/><Relationship Id="rId5" Type="http://schemas.openxmlformats.org/officeDocument/2006/relationships/image" Target="../media/image2.tiff"/><Relationship Id="rId6" Type="http://schemas.openxmlformats.org/officeDocument/2006/relationships/image" Target="../media/image3.png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chart" Target="../charts/chart5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7" name="Chart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744023"/>
              </p:ext>
            </p:extLst>
          </p:nvPr>
        </p:nvGraphicFramePr>
        <p:xfrm>
          <a:off x="33748431" y="3354172"/>
          <a:ext cx="16202746" cy="15194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8" name="TextBox 67"/>
          <p:cNvSpPr txBox="1"/>
          <p:nvPr/>
        </p:nvSpPr>
        <p:spPr>
          <a:xfrm>
            <a:off x="4696691" y="528480"/>
            <a:ext cx="418130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</a:t>
            </a:r>
            <a:r>
              <a:rPr lang="en-US" sz="9600" dirty="0" smtClean="0"/>
              <a:t>?  (</a:t>
            </a:r>
            <a:r>
              <a:rPr lang="mr-IN" sz="9600" dirty="0" smtClean="0"/>
              <a:t>IN23C-1785</a:t>
            </a:r>
            <a:r>
              <a:rPr lang="en-US" sz="9600" dirty="0" smtClean="0"/>
              <a:t>)</a:t>
            </a:r>
            <a:endParaRPr lang="en-US" sz="9600" dirty="0"/>
          </a:p>
        </p:txBody>
      </p:sp>
      <p:sp>
        <p:nvSpPr>
          <p:cNvPr id="69" name="TextBox 68"/>
          <p:cNvSpPr txBox="1"/>
          <p:nvPr/>
        </p:nvSpPr>
        <p:spPr>
          <a:xfrm>
            <a:off x="9734557" y="2269244"/>
            <a:ext cx="31737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3200" dirty="0" smtClean="0"/>
              <a:t>1. The </a:t>
            </a:r>
            <a:r>
              <a:rPr lang="en-US" sz="3200" dirty="0"/>
              <a:t>HDF </a:t>
            </a:r>
            <a:r>
              <a:rPr lang="en-US" sz="3200" dirty="0" smtClean="0"/>
              <a:t>Group, 2. </a:t>
            </a:r>
            <a:r>
              <a:rPr lang="en-US" sz="3200" dirty="0"/>
              <a:t>National Center for Ecological Analysis and </a:t>
            </a:r>
            <a:r>
              <a:rPr lang="en-US" sz="3200" dirty="0" smtClean="0"/>
              <a:t>Synthesis 3. United States Geological Society</a:t>
            </a:r>
            <a:endParaRPr lang="en-US" sz="3200" dirty="0"/>
          </a:p>
        </p:txBody>
      </p:sp>
      <p:pic>
        <p:nvPicPr>
          <p:cNvPr id="70" name="Picture 69" descr="logo_bluegreen_txt_mac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608" y="785850"/>
            <a:ext cx="4327164" cy="2310951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64" y="456761"/>
            <a:ext cx="2502309" cy="2722431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22264" y="31559557"/>
            <a:ext cx="3556000" cy="928688"/>
          </a:xfrm>
          <a:prstGeom prst="rect">
            <a:avLst/>
          </a:prstGeom>
        </p:spPr>
      </p:pic>
      <p:sp>
        <p:nvSpPr>
          <p:cNvPr id="73" name="TextBox 72"/>
          <p:cNvSpPr txBox="1"/>
          <p:nvPr/>
        </p:nvSpPr>
        <p:spPr>
          <a:xfrm>
            <a:off x="17318736" y="3913969"/>
            <a:ext cx="16568928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Utilized </a:t>
            </a:r>
            <a:r>
              <a:rPr lang="en-US" sz="3200" dirty="0" smtClean="0"/>
              <a:t>a </a:t>
            </a:r>
            <a:r>
              <a:rPr lang="en-US" sz="3200" dirty="0" smtClean="0"/>
              <a:t>python sampling </a:t>
            </a:r>
            <a:r>
              <a:rPr lang="en-US" sz="3200" dirty="0"/>
              <a:t>tool that leveraged </a:t>
            </a:r>
            <a:r>
              <a:rPr lang="en-US" sz="3200" dirty="0" err="1" smtClean="0"/>
              <a:t>DataONE’s</a:t>
            </a:r>
            <a:r>
              <a:rPr lang="en-US" sz="3200" dirty="0" smtClean="0"/>
              <a:t> </a:t>
            </a:r>
            <a:r>
              <a:rPr lang="en-US" sz="3200" dirty="0"/>
              <a:t>SOLR </a:t>
            </a:r>
            <a:r>
              <a:rPr lang="en-US" sz="3200" dirty="0" smtClean="0"/>
              <a:t>index </a:t>
            </a:r>
            <a:r>
              <a:rPr lang="en-US" sz="3200" dirty="0" smtClean="0"/>
              <a:t>to identify and </a:t>
            </a:r>
            <a:r>
              <a:rPr lang="en-US" sz="3200" dirty="0"/>
              <a:t>create </a:t>
            </a:r>
            <a:r>
              <a:rPr lang="en-US" sz="3200" dirty="0" smtClean="0"/>
              <a:t>XML collections of 250 LTER </a:t>
            </a:r>
            <a:r>
              <a:rPr lang="en-US" sz="3200" dirty="0"/>
              <a:t>metadata records </a:t>
            </a:r>
            <a:r>
              <a:rPr lang="en-US" sz="3200" dirty="0" smtClean="0"/>
              <a:t>from </a:t>
            </a:r>
            <a:r>
              <a:rPr lang="en-US" sz="3200" dirty="0" smtClean="0"/>
              <a:t>each year</a:t>
            </a:r>
            <a:r>
              <a:rPr lang="en-US" sz="3200" dirty="0" smtClean="0"/>
              <a:t> </a:t>
            </a:r>
            <a:r>
              <a:rPr lang="en-US" sz="3200" dirty="0"/>
              <a:t>2005-2016</a:t>
            </a:r>
            <a:r>
              <a:rPr lang="en-US" sz="3200" dirty="0" smtClean="0"/>
              <a:t>.</a:t>
            </a:r>
            <a:endParaRPr lang="en-US" sz="32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Used </a:t>
            </a:r>
            <a:r>
              <a:rPr lang="en-US" sz="3200" dirty="0" smtClean="0"/>
              <a:t>XSL rubrics to determine conceptual content </a:t>
            </a:r>
            <a:r>
              <a:rPr lang="en-US" sz="3200" dirty="0" smtClean="0"/>
              <a:t>in</a:t>
            </a:r>
            <a:r>
              <a:rPr lang="en-US" sz="3200" dirty="0" smtClean="0"/>
              <a:t> </a:t>
            </a:r>
            <a:r>
              <a:rPr lang="en-US" sz="3200" dirty="0" smtClean="0"/>
              <a:t>each </a:t>
            </a:r>
            <a:r>
              <a:rPr lang="en-US" sz="3200" dirty="0" smtClean="0"/>
              <a:t>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Analyzed </a:t>
            </a:r>
            <a:r>
              <a:rPr lang="en-US" sz="3200" dirty="0" smtClean="0"/>
              <a:t>results for completeness of 25 </a:t>
            </a:r>
            <a:r>
              <a:rPr lang="en-US" sz="3200" dirty="0" smtClean="0"/>
              <a:t>concepts in </a:t>
            </a:r>
            <a:r>
              <a:rPr lang="en-US" sz="3200" dirty="0" smtClean="0"/>
              <a:t>the Recommendations Analysis Dashboard</a:t>
            </a:r>
            <a:r>
              <a:rPr lang="en-US" sz="3200" baseline="-25000" dirty="0" smtClean="0"/>
              <a:t>1 </a:t>
            </a:r>
            <a:r>
              <a:rPr lang="en-US" sz="3200" dirty="0" smtClean="0"/>
              <a:t>for each years collection.  </a:t>
            </a:r>
            <a:endParaRPr lang="en-US" sz="32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</a:t>
            </a:r>
            <a:r>
              <a:rPr lang="en-US" sz="3200" dirty="0" smtClean="0"/>
              <a:t>analyses across time periods </a:t>
            </a:r>
            <a:r>
              <a:rPr lang="en-US" sz="3200" dirty="0" smtClean="0"/>
              <a:t>using collection </a:t>
            </a:r>
            <a:r>
              <a:rPr lang="en-US" sz="3200" dirty="0" smtClean="0"/>
              <a:t>evolution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 analysis </a:t>
            </a:r>
            <a:r>
              <a:rPr lang="en-US" sz="3200" dirty="0" smtClean="0"/>
              <a:t>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heterogeneity of each collection to completeness using signature score groups</a:t>
            </a:r>
            <a:r>
              <a:rPr lang="en-US" sz="3200" baseline="-25000" dirty="0" smtClean="0"/>
              <a:t>1</a:t>
            </a:r>
            <a:r>
              <a:rPr lang="en-US" sz="3200" dirty="0"/>
              <a:t> </a:t>
            </a:r>
            <a:r>
              <a:rPr lang="en-US" sz="3200" dirty="0" smtClean="0"/>
              <a:t>and a distribution of completeness for each year.</a:t>
            </a:r>
            <a:endParaRPr lang="en-US" sz="3200" dirty="0" smtClean="0"/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74" name="TextBox 73"/>
          <p:cNvSpPr txBox="1"/>
          <p:nvPr/>
        </p:nvSpPr>
        <p:spPr>
          <a:xfrm>
            <a:off x="36042601" y="21918779"/>
            <a:ext cx="13525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</a:t>
            </a:r>
            <a:r>
              <a:rPr lang="en-US" sz="3200" dirty="0" smtClean="0"/>
              <a:t>eterogeneity has no clear effect on the completeness of a collection.</a:t>
            </a:r>
            <a:endParaRPr lang="en-US" sz="3200" dirty="0"/>
          </a:p>
        </p:txBody>
      </p:sp>
      <p:sp>
        <p:nvSpPr>
          <p:cNvPr id="75" name="TextBox 74"/>
          <p:cNvSpPr txBox="1"/>
          <p:nvPr/>
        </p:nvSpPr>
        <p:spPr>
          <a:xfrm>
            <a:off x="10290629" y="31965969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</a:t>
            </a:r>
            <a:r>
              <a:rPr lang="en-US" sz="2800" dirty="0" smtClean="0">
                <a:cs typeface="Calibri"/>
              </a:rPr>
              <a:t>description  </a:t>
            </a:r>
            <a:r>
              <a:rPr lang="en-US" sz="2800" dirty="0" smtClean="0"/>
              <a:t>2</a:t>
            </a:r>
            <a:r>
              <a:rPr lang="en-US" sz="2800" dirty="0"/>
              <a:t>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76" name="TextBox 75"/>
          <p:cNvSpPr txBox="1"/>
          <p:nvPr/>
        </p:nvSpPr>
        <p:spPr>
          <a:xfrm>
            <a:off x="46031459" y="31965969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77" name="Chart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836126"/>
              </p:ext>
            </p:extLst>
          </p:nvPr>
        </p:nvGraphicFramePr>
        <p:xfrm>
          <a:off x="34611609" y="22737709"/>
          <a:ext cx="15339568" cy="9132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78" name="Chart 7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525522"/>
              </p:ext>
            </p:extLst>
          </p:nvPr>
        </p:nvGraphicFramePr>
        <p:xfrm>
          <a:off x="34611609" y="18666872"/>
          <a:ext cx="15085569" cy="2864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79" name="Chart 7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459507"/>
              </p:ext>
            </p:extLst>
          </p:nvPr>
        </p:nvGraphicFramePr>
        <p:xfrm>
          <a:off x="16970875" y="12546494"/>
          <a:ext cx="17090456" cy="190469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80" name="Chart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48262"/>
              </p:ext>
            </p:extLst>
          </p:nvPr>
        </p:nvGraphicFramePr>
        <p:xfrm>
          <a:off x="1533402" y="21852713"/>
          <a:ext cx="15263804" cy="9864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81" name="TextBox 80"/>
          <p:cNvSpPr txBox="1"/>
          <p:nvPr/>
        </p:nvSpPr>
        <p:spPr>
          <a:xfrm>
            <a:off x="17318736" y="9637689"/>
            <a:ext cx="154477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  <a:endParaRPr lang="en-US" sz="48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 ethnographic perspective.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1533402" y="17927092"/>
            <a:ext cx="1526380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3200" dirty="0"/>
              <a:t>The LTER Completeness Recommendation includes concepts the LTER community considers important for </a:t>
            </a:r>
            <a:r>
              <a:rPr lang="en-US" sz="3200" dirty="0" smtClean="0"/>
              <a:t>creating </a:t>
            </a:r>
            <a:r>
              <a:rPr lang="en-US" sz="3200" dirty="0"/>
              <a:t>quality </a:t>
            </a:r>
            <a:r>
              <a:rPr lang="en-US" sz="3200" dirty="0" smtClean="0"/>
              <a:t>metadata.</a:t>
            </a:r>
            <a:r>
              <a:rPr lang="en-US" sz="3200" dirty="0"/>
              <a:t> Ideally the completeness of LTER metadata should improve over time. The graph below uses a theoretical model to illustrate how metadata </a:t>
            </a:r>
            <a:r>
              <a:rPr lang="en-US" sz="3200" dirty="0" smtClean="0"/>
              <a:t>can become more complete over </a:t>
            </a:r>
            <a:r>
              <a:rPr lang="en-US" sz="3200" dirty="0"/>
              <a:t>time. </a:t>
            </a:r>
            <a:r>
              <a:rPr lang="en-US" sz="3200" dirty="0" smtClean="0"/>
              <a:t>The model output improves 500 out of 1000 records by one concept each time step. The visualization displays every fourth time step to simulate a </a:t>
            </a:r>
            <a:r>
              <a:rPr lang="en-US" sz="3200" dirty="0"/>
              <a:t>6 month </a:t>
            </a:r>
            <a:r>
              <a:rPr lang="en-US" sz="3200" dirty="0" smtClean="0"/>
              <a:t>period of collection development.</a:t>
            </a:r>
            <a:endParaRPr lang="en-US" sz="3200" dirty="0"/>
          </a:p>
          <a:p>
            <a:endParaRPr lang="en-US" sz="4000" dirty="0"/>
          </a:p>
          <a:p>
            <a:endParaRPr lang="en-US" sz="4000" dirty="0" smtClean="0"/>
          </a:p>
        </p:txBody>
      </p:sp>
      <p:sp>
        <p:nvSpPr>
          <p:cNvPr id="83" name="TextBox 82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18592801" y="19495951"/>
            <a:ext cx="74477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No. There is no </a:t>
            </a:r>
            <a:r>
              <a:rPr lang="en-US" sz="3200" dirty="0"/>
              <a:t>clear </a:t>
            </a:r>
            <a:r>
              <a:rPr lang="en-US" sz="3200" dirty="0" smtClean="0"/>
              <a:t>progression </a:t>
            </a:r>
            <a:r>
              <a:rPr lang="en-US" sz="3200" dirty="0"/>
              <a:t>towards completeness of </a:t>
            </a:r>
            <a:r>
              <a:rPr lang="en-US" sz="3200" dirty="0" smtClean="0"/>
              <a:t>the collection with regard to the recommendation </a:t>
            </a:r>
            <a:r>
              <a:rPr lang="en-US" sz="3200" dirty="0"/>
              <a:t>over </a:t>
            </a:r>
            <a:r>
              <a:rPr lang="en-US" sz="3200" dirty="0" smtClean="0"/>
              <a:t>time.  </a:t>
            </a:r>
            <a:endParaRPr lang="en-US" sz="3200" dirty="0"/>
          </a:p>
        </p:txBody>
      </p:sp>
      <p:sp>
        <p:nvSpPr>
          <p:cNvPr id="85" name="TextBox 84"/>
          <p:cNvSpPr txBox="1"/>
          <p:nvPr/>
        </p:nvSpPr>
        <p:spPr>
          <a:xfrm>
            <a:off x="36120584" y="13345304"/>
            <a:ext cx="70767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Complete adherence </a:t>
            </a:r>
            <a:r>
              <a:rPr lang="en-US" sz="3200" dirty="0"/>
              <a:t>to </a:t>
            </a:r>
            <a:r>
              <a:rPr lang="en-US" sz="3200" dirty="0" smtClean="0"/>
              <a:t>EML </a:t>
            </a:r>
            <a:r>
              <a:rPr lang="en-US" sz="3200" dirty="0"/>
              <a:t>schema required </a:t>
            </a:r>
            <a:r>
              <a:rPr lang="en-US" sz="3200" dirty="0" smtClean="0"/>
              <a:t>concepts.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>
            <a:off x="36120584" y="14697946"/>
            <a:ext cx="7496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Inconsistent adoption of other </a:t>
            </a:r>
            <a:r>
              <a:rPr lang="en-US" sz="3200" dirty="0" smtClean="0"/>
              <a:t>concepts in the recommendation level.</a:t>
            </a:r>
            <a:endParaRPr lang="en-US" sz="3200" dirty="0"/>
          </a:p>
        </p:txBody>
      </p:sp>
      <p:sp>
        <p:nvSpPr>
          <p:cNvPr id="88" name="Rectangle 87"/>
          <p:cNvSpPr/>
          <p:nvPr/>
        </p:nvSpPr>
        <p:spPr>
          <a:xfrm>
            <a:off x="1676400" y="3899237"/>
            <a:ext cx="1394800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/>
              <a:t>Background</a:t>
            </a:r>
            <a:endParaRPr lang="en-US" sz="4800" dirty="0"/>
          </a:p>
          <a:p>
            <a:r>
              <a:rPr lang="en-US" sz="3200" dirty="0"/>
              <a:t>Many communities use the term "standard" when they describe their </a:t>
            </a:r>
            <a:r>
              <a:rPr lang="en-US" sz="3200" dirty="0" smtClean="0"/>
              <a:t>metadata </a:t>
            </a:r>
            <a:r>
              <a:rPr lang="en-US" sz="3200" dirty="0"/>
              <a:t>and, as a result, there are many existing "standards". This approach focuses attention on differences between communities. We use the term "dialect" to focus attention on common concepts and goals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89" name="TextBox 88"/>
          <p:cNvSpPr txBox="1"/>
          <p:nvPr/>
        </p:nvSpPr>
        <p:spPr>
          <a:xfrm>
            <a:off x="1715774" y="6515108"/>
            <a:ext cx="13948004" cy="600164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6000"/>
            </a:lvl1pPr>
          </a:lstStyle>
          <a:p>
            <a:r>
              <a:rPr lang="en-US" sz="3600" dirty="0"/>
              <a:t>Recommendations and </a:t>
            </a:r>
            <a:r>
              <a:rPr lang="en-US" sz="3600" dirty="0" smtClean="0"/>
              <a:t>Dialects</a:t>
            </a:r>
            <a:r>
              <a:rPr lang="en-US" sz="3600" dirty="0"/>
              <a:t>:</a:t>
            </a:r>
          </a:p>
          <a:p>
            <a:r>
              <a:rPr lang="en-US" sz="3200" dirty="0"/>
              <a:t>Recommendations reflect community experiences and documentation needs. </a:t>
            </a:r>
            <a:r>
              <a:rPr lang="en-US" sz="3200" dirty="0" smtClean="0"/>
              <a:t>Communities have common documentation needs, so recommendations overlap, particularly for the discovery use case.  Sharing </a:t>
            </a:r>
            <a:r>
              <a:rPr lang="en-US" sz="3200" dirty="0"/>
              <a:t>recommendations is an important mechanism for sharing those experiences and community knowledge</a:t>
            </a:r>
            <a:r>
              <a:rPr lang="en-US" sz="3200" dirty="0" smtClean="0"/>
              <a:t>.</a:t>
            </a:r>
          </a:p>
          <a:p>
            <a:r>
              <a:rPr lang="en-US" sz="3600" dirty="0" smtClean="0"/>
              <a:t>LTER and EML</a:t>
            </a:r>
            <a:endParaRPr lang="en-US" sz="3600" dirty="0"/>
          </a:p>
          <a:p>
            <a:r>
              <a:rPr lang="en-US" sz="3200" dirty="0"/>
              <a:t>The Long Range Ecological Network created the LTER Recommendation for Completeness to help guide the creation of Ecological Markup Language records. </a:t>
            </a:r>
          </a:p>
          <a:p>
            <a:r>
              <a:rPr lang="en-US" sz="3200" dirty="0"/>
              <a:t>There are five levels in the LTER recommendation: Identification, Discovery, Evaluation, Access, and Integration. All levels of LTER are subsets of concepts in the EML dialect</a:t>
            </a:r>
            <a:r>
              <a:rPr lang="en-US" sz="3200" dirty="0" smtClean="0"/>
              <a:t>. </a:t>
            </a:r>
            <a:endParaRPr lang="en-US" sz="3600" dirty="0" smtClean="0"/>
          </a:p>
          <a:p>
            <a:endParaRPr lang="en-US" sz="2400" dirty="0"/>
          </a:p>
        </p:txBody>
      </p:sp>
      <p:grpSp>
        <p:nvGrpSpPr>
          <p:cNvPr id="90" name="Group 89"/>
          <p:cNvGrpSpPr/>
          <p:nvPr/>
        </p:nvGrpSpPr>
        <p:grpSpPr>
          <a:xfrm>
            <a:off x="5546746" y="12603856"/>
            <a:ext cx="6975435" cy="5385679"/>
            <a:chOff x="4827876" y="27118267"/>
            <a:chExt cx="6455562" cy="5006098"/>
          </a:xfrm>
        </p:grpSpPr>
        <p:sp>
          <p:nvSpPr>
            <p:cNvPr id="91" name="Oval 90"/>
            <p:cNvSpPr/>
            <p:nvPr/>
          </p:nvSpPr>
          <p:spPr>
            <a:xfrm>
              <a:off x="4827876" y="27185226"/>
              <a:ext cx="4199523" cy="4379599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92" name="Oval 91"/>
            <p:cNvSpPr/>
            <p:nvPr/>
          </p:nvSpPr>
          <p:spPr>
            <a:xfrm>
              <a:off x="7083915" y="27185226"/>
              <a:ext cx="4199523" cy="4379599"/>
            </a:xfrm>
            <a:prstGeom prst="ellipse">
              <a:avLst/>
            </a:prstGeom>
            <a:solidFill>
              <a:schemeClr val="accent3">
                <a:lumMod val="20000"/>
                <a:lumOff val="80000"/>
                <a:alpha val="75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93" name="Group 92"/>
            <p:cNvGrpSpPr/>
            <p:nvPr/>
          </p:nvGrpSpPr>
          <p:grpSpPr>
            <a:xfrm>
              <a:off x="9550011" y="28202662"/>
              <a:ext cx="1640772" cy="1843787"/>
              <a:chOff x="5776310" y="1779447"/>
              <a:chExt cx="960966" cy="1035467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111" name="Oval 110"/>
              <p:cNvSpPr/>
              <p:nvPr/>
            </p:nvSpPr>
            <p:spPr>
              <a:xfrm>
                <a:off x="5776310" y="1779447"/>
                <a:ext cx="960966" cy="103546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5914735" y="1820284"/>
                <a:ext cx="251344" cy="240997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7</a:t>
                </a:r>
                <a:endParaRPr lang="en-US" sz="2400" baseline="-25000" dirty="0"/>
              </a:p>
            </p:txBody>
          </p:sp>
        </p:grpSp>
        <p:sp>
          <p:nvSpPr>
            <p:cNvPr id="94" name="TextBox 93"/>
            <p:cNvSpPr txBox="1"/>
            <p:nvPr/>
          </p:nvSpPr>
          <p:spPr>
            <a:xfrm>
              <a:off x="9709907" y="3067329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5768703" y="30755357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1</a:t>
              </a:r>
            </a:p>
          </p:txBody>
        </p:sp>
        <p:grpSp>
          <p:nvGrpSpPr>
            <p:cNvPr id="96" name="Group 95"/>
            <p:cNvGrpSpPr/>
            <p:nvPr/>
          </p:nvGrpSpPr>
          <p:grpSpPr>
            <a:xfrm>
              <a:off x="5332373" y="27898622"/>
              <a:ext cx="1082277" cy="1128685"/>
              <a:chOff x="5528339" y="1779446"/>
              <a:chExt cx="1208937" cy="1208937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109" name="Oval 108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5939850" y="2303990"/>
                <a:ext cx="508890" cy="494490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5</a:t>
                </a:r>
                <a:endParaRPr lang="en-US" sz="2400" baseline="-25000" dirty="0"/>
              </a:p>
            </p:txBody>
          </p:sp>
        </p:grpSp>
        <p:sp>
          <p:nvSpPr>
            <p:cNvPr id="97" name="Oval 96"/>
            <p:cNvSpPr/>
            <p:nvPr/>
          </p:nvSpPr>
          <p:spPr>
            <a:xfrm>
              <a:off x="6256426" y="29640433"/>
              <a:ext cx="1459130" cy="152169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98" name="Group 97"/>
            <p:cNvGrpSpPr/>
            <p:nvPr/>
          </p:nvGrpSpPr>
          <p:grpSpPr>
            <a:xfrm>
              <a:off x="7001896" y="29941197"/>
              <a:ext cx="677739" cy="737253"/>
              <a:chOff x="2134984" y="3337153"/>
              <a:chExt cx="660921" cy="689398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107" name="Oval 106"/>
              <p:cNvSpPr/>
              <p:nvPr/>
            </p:nvSpPr>
            <p:spPr>
              <a:xfrm>
                <a:off x="2134984" y="3337153"/>
                <a:ext cx="660921" cy="689398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108" name="TextBox 107"/>
              <p:cNvSpPr txBox="1"/>
              <p:nvPr/>
            </p:nvSpPr>
            <p:spPr>
              <a:xfrm>
                <a:off x="2237852" y="3584396"/>
                <a:ext cx="488099" cy="431698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</a:t>
                </a:r>
                <a:r>
                  <a:rPr lang="en-US" sz="2400" baseline="-25000" dirty="0"/>
                  <a:t>6</a:t>
                </a:r>
              </a:p>
            </p:txBody>
          </p:sp>
        </p:grpSp>
        <p:sp>
          <p:nvSpPr>
            <p:cNvPr id="99" name="TextBox 98"/>
            <p:cNvSpPr txBox="1"/>
            <p:nvPr/>
          </p:nvSpPr>
          <p:spPr>
            <a:xfrm>
              <a:off x="6706646" y="30724137"/>
              <a:ext cx="421620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</a:t>
              </a:r>
              <a:r>
                <a:rPr lang="en-US" sz="2400" baseline="-25000" dirty="0"/>
                <a:t>1</a:t>
              </a:r>
              <a:endParaRPr lang="en-US" sz="2800" baseline="-25000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7253549" y="31564825"/>
              <a:ext cx="1649053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Discovery</a:t>
              </a:r>
              <a:endParaRPr lang="en-US" sz="2800" baseline="-25000" dirty="0"/>
            </a:p>
          </p:txBody>
        </p:sp>
        <p:sp>
          <p:nvSpPr>
            <p:cNvPr id="101" name="Oval 100"/>
            <p:cNvSpPr/>
            <p:nvPr/>
          </p:nvSpPr>
          <p:spPr>
            <a:xfrm>
              <a:off x="7733031" y="29074536"/>
              <a:ext cx="1239699" cy="129285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8130939" y="29512068"/>
              <a:ext cx="421620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chemeClr val="tx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sz="2400" dirty="0" smtClean="0"/>
                <a:t>R</a:t>
              </a:r>
              <a:r>
                <a:rPr lang="en-US" sz="2400" baseline="-25000" dirty="0"/>
                <a:t>2</a:t>
              </a:r>
              <a:endParaRPr lang="en-US" sz="2400" baseline="-25000" dirty="0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7727105" y="27118267"/>
              <a:ext cx="1505110" cy="4522135"/>
            </a:xfrm>
            <a:prstGeom prst="rect">
              <a:avLst/>
            </a:prstGeom>
            <a:noFill/>
            <a:ln w="28575" cmpd="sng">
              <a:solidFill>
                <a:srgbClr val="00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7787700" y="27782900"/>
              <a:ext cx="1402667" cy="1462813"/>
              <a:chOff x="5528339" y="1779446"/>
              <a:chExt cx="1208937" cy="1208937"/>
            </a:xfrm>
            <a:solidFill>
              <a:schemeClr val="accent3">
                <a:lumMod val="60000"/>
                <a:lumOff val="40000"/>
                <a:alpha val="25000"/>
              </a:schemeClr>
            </a:solidFill>
          </p:grpSpPr>
          <p:sp>
            <p:nvSpPr>
              <p:cNvPr id="105" name="Oval 104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5791104" y="1913076"/>
                <a:ext cx="369878" cy="354651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8</a:t>
                </a:r>
                <a:endParaRPr lang="en-US" sz="2400" baseline="-25000" dirty="0"/>
              </a:p>
            </p:txBody>
          </p:sp>
        </p:grpSp>
      </p:grpSp>
      <p:sp>
        <p:nvSpPr>
          <p:cNvPr id="113" name="TextBox 112"/>
          <p:cNvSpPr txBox="1"/>
          <p:nvPr/>
        </p:nvSpPr>
        <p:spPr>
          <a:xfrm>
            <a:off x="1699334" y="12546493"/>
            <a:ext cx="34914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LTER uses </a:t>
            </a:r>
            <a:r>
              <a:rPr lang="en-US" sz="2400" dirty="0" smtClean="0"/>
              <a:t>the EML</a:t>
            </a:r>
            <a:r>
              <a:rPr lang="en-US" sz="2400" dirty="0" smtClean="0"/>
              <a:t> dialect(D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) and created a recommendation with </a:t>
            </a:r>
            <a:r>
              <a:rPr lang="en-US" sz="2400" dirty="0"/>
              <a:t>5</a:t>
            </a:r>
            <a:r>
              <a:rPr lang="en-US" sz="2400" dirty="0" smtClean="0"/>
              <a:t> </a:t>
            </a:r>
            <a:r>
              <a:rPr lang="en-US" sz="2400" dirty="0" smtClean="0"/>
              <a:t>levels (R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3,</a:t>
            </a:r>
            <a:r>
              <a:rPr lang="en-US" sz="2400" dirty="0"/>
              <a:t>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14" name="TextBox 113"/>
          <p:cNvSpPr txBox="1"/>
          <p:nvPr/>
        </p:nvSpPr>
        <p:spPr>
          <a:xfrm>
            <a:off x="13371696" y="12409590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second community creates a dialect (D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 with recommendations at 2 levels (</a:t>
            </a:r>
            <a:r>
              <a:rPr lang="en-US" sz="2400" dirty="0" smtClean="0"/>
              <a:t>R</a:t>
            </a:r>
            <a:r>
              <a:rPr lang="en-US" sz="2400" baseline="-25000" dirty="0"/>
              <a:t>7</a:t>
            </a:r>
            <a:r>
              <a:rPr lang="en-US" sz="2400" dirty="0" smtClean="0"/>
              <a:t>, R</a:t>
            </a:r>
            <a:r>
              <a:rPr lang="en-US" sz="2400" baseline="-25000" dirty="0"/>
              <a:t>8</a:t>
            </a:r>
            <a:r>
              <a:rPr lang="en-US" sz="2400" dirty="0" smtClean="0"/>
              <a:t>). </a:t>
            </a:r>
            <a:endParaRPr lang="en-US" sz="2400" dirty="0"/>
          </a:p>
        </p:txBody>
      </p:sp>
      <p:sp>
        <p:nvSpPr>
          <p:cNvPr id="115" name="TextBox 114"/>
          <p:cNvSpPr txBox="1"/>
          <p:nvPr/>
        </p:nvSpPr>
        <p:spPr>
          <a:xfrm>
            <a:off x="1697707" y="15072273"/>
            <a:ext cx="37485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dirty="0" smtClean="0"/>
              <a:t>Four concepts from the Identification level (R</a:t>
            </a:r>
            <a:r>
              <a:rPr lang="en-US" baseline="-25000" dirty="0" smtClean="0"/>
              <a:t>1)</a:t>
            </a:r>
            <a:r>
              <a:rPr lang="en-US" dirty="0" smtClean="0"/>
              <a:t> are </a:t>
            </a:r>
            <a:r>
              <a:rPr lang="en-US" dirty="0" smtClean="0"/>
              <a:t>EML schema required concepts: Resource Title, Resource Identifier, Author / Originator, and Resource </a:t>
            </a:r>
            <a:r>
              <a:rPr lang="en-US" dirty="0" err="1" smtClean="0"/>
              <a:t>Conact</a:t>
            </a:r>
            <a:r>
              <a:rPr lang="en-US" dirty="0" smtClean="0"/>
              <a:t>.(R</a:t>
            </a:r>
            <a:r>
              <a:rPr lang="en-US" baseline="-25000" dirty="0" smtClean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16" name="TextBox 115"/>
          <p:cNvSpPr txBox="1"/>
          <p:nvPr/>
        </p:nvSpPr>
        <p:spPr>
          <a:xfrm>
            <a:off x="13371696" y="15176920"/>
            <a:ext cx="3136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There </a:t>
            </a:r>
            <a:r>
              <a:rPr lang="en-US" sz="2400" dirty="0"/>
              <a:t>is overlap between dialects and recommendations, particularly for the discovery use </a:t>
            </a:r>
            <a:r>
              <a:rPr lang="en-US" sz="2400" dirty="0" smtClean="0"/>
              <a:t>case.</a:t>
            </a:r>
            <a:endParaRPr lang="en-US" sz="2400" dirty="0"/>
          </a:p>
          <a:p>
            <a:endParaRPr lang="en-US" sz="2400" dirty="0"/>
          </a:p>
        </p:txBody>
      </p:sp>
      <p:cxnSp>
        <p:nvCxnSpPr>
          <p:cNvPr id="117" name="Elbow Connector 116"/>
          <p:cNvCxnSpPr/>
          <p:nvPr/>
        </p:nvCxnSpPr>
        <p:spPr>
          <a:xfrm>
            <a:off x="5190746" y="13331323"/>
            <a:ext cx="753493" cy="1529294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Elbow Connector 117"/>
          <p:cNvCxnSpPr/>
          <p:nvPr/>
        </p:nvCxnSpPr>
        <p:spPr>
          <a:xfrm flipV="1">
            <a:off x="3561128" y="16421955"/>
            <a:ext cx="4719108" cy="1333050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Elbow Connector 118"/>
          <p:cNvCxnSpPr/>
          <p:nvPr/>
        </p:nvCxnSpPr>
        <p:spPr>
          <a:xfrm rot="5400000">
            <a:off x="12052653" y="13541571"/>
            <a:ext cx="1666196" cy="971895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Elbow Connector 119"/>
          <p:cNvCxnSpPr/>
          <p:nvPr/>
        </p:nvCxnSpPr>
        <p:spPr>
          <a:xfrm rot="10800000" flipV="1">
            <a:off x="9949614" y="16331082"/>
            <a:ext cx="3422084" cy="1357470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TextBox 120"/>
          <p:cNvSpPr txBox="1"/>
          <p:nvPr/>
        </p:nvSpPr>
        <p:spPr>
          <a:xfrm>
            <a:off x="18592801" y="15858735"/>
            <a:ext cx="804227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Does </a:t>
            </a:r>
            <a:r>
              <a:rPr lang="en-US" sz="3200" dirty="0" smtClean="0"/>
              <a:t>the </a:t>
            </a:r>
            <a:r>
              <a:rPr lang="en-US" sz="3200" dirty="0"/>
              <a:t>collection become more complete with time?</a:t>
            </a:r>
          </a:p>
          <a:p>
            <a:endParaRPr lang="en-US" sz="3600" dirty="0"/>
          </a:p>
        </p:txBody>
      </p:sp>
      <p:sp>
        <p:nvSpPr>
          <p:cNvPr id="122" name="TextBox 121"/>
          <p:cNvSpPr txBox="1"/>
          <p:nvPr/>
        </p:nvSpPr>
        <p:spPr>
          <a:xfrm>
            <a:off x="36468618" y="5759324"/>
            <a:ext cx="126734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Are there concepts that the LTER community values more than </a:t>
            </a:r>
            <a:r>
              <a:rPr lang="en-US" sz="3200" smtClean="0"/>
              <a:t>others?</a:t>
            </a:r>
            <a:endParaRPr lang="en-US" sz="3200" dirty="0"/>
          </a:p>
        </p:txBody>
      </p:sp>
      <p:sp>
        <p:nvSpPr>
          <p:cNvPr id="123" name="Oval 122"/>
          <p:cNvSpPr/>
          <p:nvPr/>
        </p:nvSpPr>
        <p:spPr>
          <a:xfrm>
            <a:off x="7277849" y="12737360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4" name="Oval 123"/>
          <p:cNvSpPr/>
          <p:nvPr/>
        </p:nvSpPr>
        <p:spPr>
          <a:xfrm>
            <a:off x="5718469" y="14959353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125" name="TextBox 124"/>
          <p:cNvSpPr txBox="1"/>
          <p:nvPr/>
        </p:nvSpPr>
        <p:spPr>
          <a:xfrm>
            <a:off x="7796613" y="12966468"/>
            <a:ext cx="483625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4</a:t>
            </a:r>
            <a:endParaRPr lang="en-US" sz="2400" baseline="-25000" dirty="0"/>
          </a:p>
        </p:txBody>
      </p:sp>
      <p:sp>
        <p:nvSpPr>
          <p:cNvPr id="126" name="TextBox 125"/>
          <p:cNvSpPr txBox="1"/>
          <p:nvPr/>
        </p:nvSpPr>
        <p:spPr>
          <a:xfrm flipH="1">
            <a:off x="6108827" y="15302458"/>
            <a:ext cx="555077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74476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602</Words>
  <Application>Microsoft Macintosh PowerPoint</Application>
  <PresentationFormat>Custom</PresentationFormat>
  <Paragraphs>67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1</cp:revision>
  <dcterms:created xsi:type="dcterms:W3CDTF">2016-12-02T22:49:04Z</dcterms:created>
  <dcterms:modified xsi:type="dcterms:W3CDTF">2016-12-02T22:52:59Z</dcterms:modified>
</cp:coreProperties>
</file>

<file path=docProps/thumbnail.jpeg>
</file>